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71" r:id="rId6"/>
    <p:sldId id="259" r:id="rId7"/>
    <p:sldId id="272" r:id="rId8"/>
    <p:sldId id="276" r:id="rId9"/>
    <p:sldId id="273" r:id="rId10"/>
    <p:sldId id="275" r:id="rId11"/>
    <p:sldId id="274" r:id="rId12"/>
    <p:sldId id="260" r:id="rId13"/>
    <p:sldId id="261" r:id="rId14"/>
    <p:sldId id="262" r:id="rId15"/>
    <p:sldId id="263" r:id="rId16"/>
    <p:sldId id="264" r:id="rId17"/>
    <p:sldId id="265" r:id="rId18"/>
    <p:sldId id="268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37"/>
    <p:restoredTop sz="94610"/>
  </p:normalViewPr>
  <p:slideViewPr>
    <p:cSldViewPr snapToGrid="0" snapToObjects="1">
      <p:cViewPr varScale="1">
        <p:scale>
          <a:sx n="148" d="100"/>
          <a:sy n="148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99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107E5-6C9C-8435-A89E-0EFCA106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0084F-5B05-95BA-532E-776AF63D8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66D38-3900-B048-D665-FC9BA79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8F9E4-03F3-6959-B929-D2EFA25CB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82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D83C-C3F8-A0E8-DCDB-A59DCE00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358F3-CFD8-8A68-967F-E68F8E320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C1F57-C1C2-B869-F5DF-FFFBFC0BD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67F-AC31-D23C-F30A-CFA90E0D1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3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624D7-3159-5F75-3347-20933705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87D19-F2B0-E000-2380-882795AD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AAEDC-9133-E529-7651-1086523A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79735-D57D-571C-04C3-19237E814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27A0D-FCB5-7113-C090-DA4974DA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B638A-F71E-7536-6AEA-E618773DC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38BA1-F77D-3AE3-4795-425913316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366B0-B12A-32FE-A9CD-96687D40B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2300-68C7-6727-0D03-F7F1B349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D6EF0-B7EE-F09D-E586-4C07B03EA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5DE75-D7B0-302D-8FA1-5259C99CE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A202-4EE6-21D1-4FB4-E1DCF1E74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2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62B4-5BE3-4CBD-3908-8A2F7A01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60150-8BB9-D4F3-DEA8-1DED1CD43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D7994-0B5A-0D22-7078-2154FBE7C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A99E4-F9B2-0F2F-8ACB-D126A7235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1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3E21-6F79-9E0D-2B31-0DD7D410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1839B-CE82-CD38-8CAE-96DA68714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E9909-8A72-32B8-547E-9CCD2B892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D6FB-57EE-C9E6-C94B-A51677F083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9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CCCA-669C-6724-781C-6F8683AB8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85EF2-EDB4-874B-0951-2A854931B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FFF63-99A0-CF5D-19A7-CE560541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0E1F-4018-E27C-7068-C19FF2ED9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6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506.04294v1#:~:text=The%20European%20Union%E2%80%99s%20ambition%20to,a%20secure%20green%20energy%20transi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energy-research/articles/10.3389/fenrg.2023.1292183/full" TargetMode="External"/><Relationship Id="rId7" Type="http://schemas.openxmlformats.org/officeDocument/2006/relationships/hyperlink" Target="https://www.frontiersin.org/journals/neuroscience/articles/10.3389/fnins.2025.1567347/ful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searchonline.gcu.ac.uk/files/81149524/81004974.pdf" TargetMode="External"/><Relationship Id="rId5" Type="http://schemas.openxmlformats.org/officeDocument/2006/relationships/hyperlink" Target="https://www.atlantis-press.com/article/126010240.pdf" TargetMode="External"/><Relationship Id="rId4" Type="http://schemas.openxmlformats.org/officeDocument/2006/relationships/hyperlink" Target="https://onlinelibrary.wiley.com/doi/10.1155/2023/85088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506.04294v1#:~:text=The%20European%20Union%E2%80%99s%20ambition%20to,a%20secure%20green%20energy%20trans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717">
              <a:alpha val="60000"/>
            </a:srgbClr>
          </a:solidFill>
          <a:ln w="12700">
            <a:solidFill>
              <a:srgbClr val="19171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640080" y="1463040"/>
            <a:ext cx="7863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F2EDE7"/>
                </a:solidFill>
              </a:rPr>
              <a:t>SHORT‑TERM ELECTRIC LOAD FORECASTING</a:t>
            </a:r>
            <a:r>
              <a:rPr lang="en-US" sz="3600" b="1" dirty="0">
                <a:solidFill>
                  <a:srgbClr val="F2EDE7"/>
                </a:solidFill>
              </a:rPr>
              <a:t>
</a:t>
            </a:r>
            <a:r>
              <a:rPr lang="en-US" sz="1800" b="1" i="1" dirty="0">
                <a:solidFill>
                  <a:schemeClr val="accent4"/>
                </a:solidFill>
              </a:rPr>
              <a:t>Using ARIMA, MLP &amp; ANFIS Models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830791" y="3200399"/>
            <a:ext cx="3887813" cy="15701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600" dirty="0">
                <a:solidFill>
                  <a:schemeClr val="bg1"/>
                </a:solidFill>
              </a:rPr>
              <a:t>Team Members: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bg1"/>
                </a:solidFill>
              </a:rPr>
              <a:t> Shubhranshu Sudeepta Panda(22BCE8903)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</a:rPr>
              <a:t> Rupesh Kumar Mund(22BCE7624)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IN" sz="1600" dirty="0">
                <a:solidFill>
                  <a:schemeClr val="bg1"/>
                </a:solidFill>
              </a:rPr>
              <a:t>Akshit Verma(22BCE9150)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bg1"/>
                </a:solidFill>
              </a:rPr>
              <a:t>
B.Tech CSE CORE • VIT AP University
</a:t>
            </a:r>
            <a:r>
              <a:rPr lang="en-US" sz="1600" i="1" dirty="0">
                <a:solidFill>
                  <a:schemeClr val="bg1"/>
                </a:solidFill>
              </a:rPr>
              <a:t>Capstone Review 3</a:t>
            </a:r>
          </a:p>
          <a:p>
            <a:pPr marL="0" indent="0" algn="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7B435-BA62-189C-3A04-448576D5A3EC}"/>
              </a:ext>
            </a:extLst>
          </p:cNvPr>
          <p:cNvSpPr txBox="1"/>
          <p:nvPr/>
        </p:nvSpPr>
        <p:spPr>
          <a:xfrm>
            <a:off x="707365" y="3416060"/>
            <a:ext cx="258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Capstone  ID-20251035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DEB7-C8D3-A22E-CDBE-F5F6DD2E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E3D095-1C6F-06ED-9B0D-E0069EF94764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ANFIS (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Adaptive Neuro-Fuzzy Inference System)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1336DAE-B5B2-7700-CD3A-7B5799A8F3C0}"/>
              </a:ext>
            </a:extLst>
          </p:cNvPr>
          <p:cNvSpPr/>
          <p:nvPr/>
        </p:nvSpPr>
        <p:spPr>
          <a:xfrm>
            <a:off x="457199" y="822958"/>
            <a:ext cx="8289235" cy="404622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r>
              <a:rPr lang="en-IN" sz="1000" b="1" dirty="0"/>
              <a:t>Layer 1: Fuzzification</a:t>
            </a:r>
          </a:p>
          <a:p>
            <a:r>
              <a:rPr lang="en-IN" sz="1000" dirty="0"/>
              <a:t>Convert raw inputs to fuzzy memberships (LOW/HIGH)</a:t>
            </a:r>
            <a:br>
              <a:rPr lang="en-IN" sz="1000" dirty="0"/>
            </a:br>
            <a:r>
              <a:rPr lang="en-IN" sz="1000" b="1" dirty="0"/>
              <a:t>Example:</a:t>
            </a:r>
            <a:r>
              <a:rPr lang="en-IN" sz="1000" dirty="0"/>
              <a:t> Current 1800 kW → 0.3 LOW, 0.7 HIGH</a:t>
            </a:r>
          </a:p>
          <a:p>
            <a:endParaRPr lang="en-IN" sz="1000" dirty="0"/>
          </a:p>
          <a:p>
            <a:r>
              <a:rPr lang="en-IN" sz="1000" b="1" dirty="0"/>
              <a:t>Layer 2: Rule Firing</a:t>
            </a:r>
          </a:p>
          <a:p>
            <a:r>
              <a:rPr lang="en-IN" sz="1000" dirty="0"/>
              <a:t>Generate 256 rules (2^8), calculate firing strengths</a:t>
            </a:r>
            <a:br>
              <a:rPr lang="en-IN" sz="1000" dirty="0"/>
            </a:br>
            <a:r>
              <a:rPr lang="en-IN" sz="1000" b="1" dirty="0"/>
              <a:t>Example:</a:t>
            </a:r>
            <a:r>
              <a:rPr lang="en-IN" sz="1000" dirty="0"/>
              <a:t> IF current=HIGH AND lag=HIGH... → strength = 0.7 × 0.8 = 0.56</a:t>
            </a:r>
          </a:p>
          <a:p>
            <a:endParaRPr lang="en-IN" sz="1000" dirty="0"/>
          </a:p>
          <a:p>
            <a:r>
              <a:rPr lang="en-IN" sz="1000" b="1" dirty="0"/>
              <a:t>Layer 3: Normalization</a:t>
            </a:r>
          </a:p>
          <a:p>
            <a:r>
              <a:rPr lang="en-IN" sz="1000" dirty="0"/>
              <a:t>Normalize all firing strengths to sum = 1</a:t>
            </a:r>
            <a:br>
              <a:rPr lang="en-IN" sz="1000" dirty="0"/>
            </a:br>
            <a:r>
              <a:rPr lang="en-IN" sz="1000" b="1" dirty="0"/>
              <a:t>Purpose:</a:t>
            </a:r>
            <a:r>
              <a:rPr lang="en-IN" sz="1000" dirty="0"/>
              <a:t> Make rules comparable</a:t>
            </a:r>
          </a:p>
          <a:p>
            <a:endParaRPr lang="en-IN" sz="1000" dirty="0"/>
          </a:p>
          <a:p>
            <a:r>
              <a:rPr lang="en-IN" sz="1000" b="1" dirty="0"/>
              <a:t>Layer 4: Defuzzification (TSK)</a:t>
            </a:r>
          </a:p>
          <a:p>
            <a:r>
              <a:rPr lang="en-IN" sz="1000" dirty="0"/>
              <a:t>Apply linear function per rule</a:t>
            </a:r>
            <a:br>
              <a:rPr lang="en-IN" sz="1000" dirty="0"/>
            </a:br>
            <a:r>
              <a:rPr lang="en-IN" sz="1000" b="1" dirty="0"/>
              <a:t>Formula:</a:t>
            </a:r>
            <a:r>
              <a:rPr lang="en-IN" sz="1000" dirty="0"/>
              <a:t> Output = a₀ + a₁×f₁ + a₂×f₂ + ... + a₈×f₈</a:t>
            </a:r>
          </a:p>
          <a:p>
            <a:endParaRPr lang="en-IN" sz="1000" dirty="0"/>
          </a:p>
          <a:p>
            <a:r>
              <a:rPr lang="en-IN" sz="1000" b="1" dirty="0"/>
              <a:t>Layer 5: Aggregation</a:t>
            </a:r>
          </a:p>
          <a:p>
            <a:r>
              <a:rPr lang="en-IN" sz="1000" dirty="0"/>
              <a:t>Sum all weighted outputs → Final prediction</a:t>
            </a:r>
            <a:br>
              <a:rPr lang="en-IN" sz="1000" dirty="0"/>
            </a:br>
            <a:r>
              <a:rPr lang="en-IN" sz="1000" b="1" dirty="0"/>
              <a:t>Formula:</a:t>
            </a:r>
            <a:r>
              <a:rPr lang="en-IN" sz="1000" dirty="0"/>
              <a:t> Prediction = </a:t>
            </a:r>
            <a:r>
              <a:rPr lang="el-GR" sz="1000" dirty="0"/>
              <a:t>Σ(</a:t>
            </a:r>
            <a:r>
              <a:rPr lang="en-IN" sz="1000" dirty="0"/>
              <a:t>weight × rule_output)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5E54BDD-8BB1-B6E4-C19B-A7DB755C4A14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00659E1-4313-2C42-1CEB-CFB15BDC78E6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ED17DB1-D7A9-7D6E-7927-7C696F34FE68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4D3FF95-8F93-4446-77A1-B414DF284541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BC24D-2502-5B23-53E4-3C25B0620CB0}"/>
              </a:ext>
            </a:extLst>
          </p:cNvPr>
          <p:cNvSpPr txBox="1"/>
          <p:nvPr/>
        </p:nvSpPr>
        <p:spPr>
          <a:xfrm>
            <a:off x="4974336" y="987552"/>
            <a:ext cx="3533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Hyperparameter Tuning</a:t>
            </a:r>
          </a:p>
          <a:p>
            <a:r>
              <a:rPr lang="en-IN" sz="1000" b="1" dirty="0"/>
              <a:t>Tested Configurations:</a:t>
            </a:r>
            <a:r>
              <a:rPr lang="en-IN" sz="1000" dirty="0"/>
              <a:t> 2, 3, 4 membership functions per input</a:t>
            </a:r>
          </a:p>
          <a:p>
            <a:r>
              <a:rPr lang="en-IN" sz="1000" b="1" dirty="0"/>
              <a:t>Rule Complexity:</a:t>
            </a:r>
            <a:r>
              <a:rPr lang="en-IN" sz="1000" dirty="0"/>
              <a:t> </a:t>
            </a:r>
          </a:p>
          <a:p>
            <a:pPr lvl="1"/>
            <a:r>
              <a:rPr lang="en-IN" sz="1000" dirty="0"/>
              <a:t>2 MFs → 256 rules  </a:t>
            </a:r>
            <a:r>
              <a:rPr lang="en-IN" sz="1000" dirty="0">
                <a:solidFill>
                  <a:schemeClr val="accent6">
                    <a:lumMod val="75000"/>
                  </a:schemeClr>
                </a:solidFill>
              </a:rPr>
              <a:t>(Selected)</a:t>
            </a:r>
          </a:p>
          <a:p>
            <a:pPr lvl="1"/>
            <a:r>
              <a:rPr lang="en-IN" sz="1000" dirty="0"/>
              <a:t>3 MFs → 6,561 rules  </a:t>
            </a:r>
            <a:r>
              <a:rPr lang="en-IN" sz="1000" dirty="0">
                <a:solidFill>
                  <a:srgbClr val="FF0000"/>
                </a:solidFill>
              </a:rPr>
              <a:t>(Too complex, skipped)</a:t>
            </a:r>
          </a:p>
          <a:p>
            <a:pPr lvl="1"/>
            <a:r>
              <a:rPr lang="en-IN" sz="1000" dirty="0"/>
              <a:t>4 MFs → 65,536 rules  </a:t>
            </a:r>
            <a:r>
              <a:rPr lang="en-IN" sz="1000" dirty="0">
                <a:solidFill>
                  <a:srgbClr val="FF0000"/>
                </a:solidFill>
              </a:rPr>
              <a:t>(Too complex, skipped)</a:t>
            </a:r>
          </a:p>
          <a:p>
            <a:r>
              <a:rPr lang="en-IN" sz="1000" b="1" dirty="0"/>
              <a:t>Best Config:</a:t>
            </a:r>
            <a:r>
              <a:rPr lang="en-IN" sz="1000" dirty="0"/>
              <a:t> 2 MFs | RMSE: 127.67 kW | MAPE: 5.11%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354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453CB-EA00-2AFC-69F0-48C3CF96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504CCE-2691-B480-10CA-E88E0A75D7B8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ANFIS Model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8580C48-E2D9-0ED5-B09D-A9AFEE923D31}"/>
              </a:ext>
            </a:extLst>
          </p:cNvPr>
          <p:cNvSpPr/>
          <p:nvPr/>
        </p:nvSpPr>
        <p:spPr>
          <a:xfrm>
            <a:off x="457199" y="822958"/>
            <a:ext cx="8289235" cy="404622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73C797C-B116-A429-37E6-D09C9B6D09B6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911A068-3915-FFB3-0565-4314D9CFDE08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E4C125-B418-DDD4-19F6-FB4326F4F1F6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34D1B6E-AFD2-4C84-0C26-8BD65EC76EE6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pic>
        <p:nvPicPr>
          <p:cNvPr id="9" name="Picture 8" descr="A group of graphs on a white background&#10;&#10;AI-generated content may be incorrect.">
            <a:extLst>
              <a:ext uri="{FF2B5EF4-FFF2-40B4-BE49-F238E27FC236}">
                <a16:creationId xmlns:a16="http://schemas.microsoft.com/office/drawing/2014/main" id="{BF15584C-294C-03FF-EBFE-6F1E896C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68" y="853479"/>
            <a:ext cx="6023971" cy="39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Results – Model Performance Comparison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85591"/>
              </p:ext>
            </p:extLst>
          </p:nvPr>
        </p:nvGraphicFramePr>
        <p:xfrm>
          <a:off x="457200" y="914400"/>
          <a:ext cx="8229600" cy="256032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2EDE7"/>
                          </a:solidFill>
                        </a:rPr>
                        <a:t>Model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56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2EDE7"/>
                          </a:solidFill>
                        </a:rPr>
                        <a:t>Forecast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56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2EDE7"/>
                          </a:solidFill>
                        </a:rPr>
                        <a:t>Old MAPE (%)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56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2EDE7"/>
                          </a:solidFill>
                        </a:rPr>
                        <a:t>New MAPE (%)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56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2EDE7"/>
                          </a:solidFill>
                        </a:rPr>
                        <a:t>Change(%)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5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584E46"/>
                          </a:solidFill>
                        </a:rPr>
                        <a:t>ARIMA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Hourly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71.74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71.74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No Change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Day‑Ahead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40.16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40.16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No Change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584E46"/>
                          </a:solidFill>
                        </a:rPr>
                        <a:t>MLP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Hourly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5.85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5.85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No Change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Day‑Ahead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3.80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3.80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No Change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584E46"/>
                          </a:solidFill>
                        </a:rPr>
                        <a:t>ANFIS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Hourly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5.91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5.34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↓ 9.64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584E46"/>
                          </a:solidFill>
                        </a:rPr>
                        <a:t>Day‑Ahead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5.33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4.67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↓ 12.37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84E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453228" y="3283882"/>
            <a:ext cx="4389120" cy="184470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Key Findings:</a:t>
            </a:r>
            <a:r>
              <a:rPr lang="en-US" sz="1200" dirty="0">
                <a:solidFill>
                  <a:srgbClr val="584E46"/>
                </a:solidFill>
              </a:rPr>
              <a:t>
• MLP Day‑Ahead: BEST at 3.80% MAPE (&lt;5% industry standard)
• ANFIS optimisation succeeded: Hourly 5.34%, Day‑Ahead 4.67%
• MLP Hourly: strong at 5.85%
• ARIMA baseline: 71.74% (hourly), 40.16% (day‑ahead)
• All neural models real‑time capable (&lt;10ms/prediction)</a:t>
            </a:r>
            <a:endParaRPr lang="en-US" sz="1400" dirty="0"/>
          </a:p>
        </p:txBody>
      </p:sp>
      <p:sp>
        <p:nvSpPr>
          <p:cNvPr id="3" name="Text 2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C4956E"/>
                </a:solidFill>
                <a:hlinkClick r:id="rId3"/>
              </a:rPr>
              <a:t>]</a:t>
            </a:r>
            <a:endParaRPr lang="en-US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Detailed Performance &amp; Interpretability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914400"/>
            <a:ext cx="3657600" cy="1828800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40" y="872976"/>
            <a:ext cx="4480562" cy="1691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Complete Performance Metrics</a:t>
            </a:r>
            <a:r>
              <a:rPr lang="en-US" sz="1000" b="1" dirty="0">
                <a:solidFill>
                  <a:srgbClr val="C4956E"/>
                </a:solidFill>
              </a:rPr>
              <a:t>
</a:t>
            </a:r>
            <a:r>
              <a:rPr lang="en-US" sz="1000" b="1" dirty="0">
                <a:solidFill>
                  <a:srgbClr val="584E46"/>
                </a:solidFill>
              </a:rPr>
              <a:t>
ARIMA:
</a:t>
            </a:r>
            <a:r>
              <a:rPr lang="en-US" sz="1000" dirty="0">
                <a:solidFill>
                  <a:srgbClr val="584E46"/>
                </a:solidFill>
              </a:rPr>
              <a:t>• Hourly: RMSE 1264.58, MAE 1074.16, MAPE 71.74%
• Daily: RMSE 772.80, MAE 672.46, MAPE 40.16%
</a:t>
            </a:r>
            <a:r>
              <a:rPr lang="en-US" sz="1000" b="1" dirty="0">
                <a:solidFill>
                  <a:srgbClr val="584E46"/>
                </a:solidFill>
              </a:rPr>
              <a:t>MLP:
</a:t>
            </a:r>
            <a:r>
              <a:rPr lang="en-US" sz="1000" dirty="0">
                <a:solidFill>
                  <a:srgbClr val="584E46"/>
                </a:solidFill>
              </a:rPr>
              <a:t>• Hourly: RMSE 106.45, MAE 86.30, MAPE 5.85%, R² 0.9929
• Daily: RMSE 73.07, MAE 60.31, MAPE 3.80%
</a:t>
            </a:r>
            <a:r>
              <a:rPr lang="en-US" sz="1000" b="1" dirty="0">
                <a:solidFill>
                  <a:srgbClr val="584E46"/>
                </a:solidFill>
              </a:rPr>
              <a:t>ANFIS:
</a:t>
            </a:r>
            <a:r>
              <a:rPr lang="en-US" sz="1000" dirty="0">
                <a:solidFill>
                  <a:srgbClr val="584E46"/>
                </a:solidFill>
              </a:rPr>
              <a:t>• Hourly: RMSE 149.27, MAE 105.13, MAPE 5.34%, R² 0.9860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Daily: RMSE 119.38, MAE 94.57, MAPE 4.67%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0" y="914400"/>
            <a:ext cx="3657600" cy="1828800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4663440" y="96012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Feature Importance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280160"/>
            <a:ext cx="3291840" cy="1371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57200" y="2834640"/>
            <a:ext cx="3657600" cy="1828800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548640" y="3066752"/>
            <a:ext cx="347472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ANFIS Fuzzy Rules (Sample)
</a:t>
            </a:r>
            <a:r>
              <a:rPr lang="en-US" sz="1200" i="1" dirty="0">
                <a:solidFill>
                  <a:srgbClr val="BF5A4A"/>
                </a:solidFill>
              </a:rPr>
              <a:t>
Top Rule (Weight 1.886):
</a:t>
            </a:r>
            <a:r>
              <a:rPr lang="en-US" sz="1000" dirty="0">
                <a:solidFill>
                  <a:srgbClr val="584E46"/>
                </a:solidFill>
              </a:rPr>
              <a:t>IF current is HIGH AND load_lag_1h is HIGH AND hour_cos is LOW AND load_lag_24h is HIGH AND rolling_mean_24h is HIGH AND is_working_hours is HIGH AND humidity is HIGH AND temp_humidity_index is LOW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THEN Load = 0.97×current + 0.22×load_lag_1h + 0.09×hour_cos + …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572000" y="2834640"/>
            <a:ext cx="3657600" cy="1828800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4754880" y="3164620"/>
            <a:ext cx="438912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Error Analysis &amp; Insights
</a:t>
            </a:r>
            <a:r>
              <a:rPr lang="en-US" sz="1200" i="1" dirty="0">
                <a:solidFill>
                  <a:srgbClr val="BF5A4A"/>
                </a:solidFill>
              </a:rPr>
              <a:t>
Hourly error patterns:
</a:t>
            </a:r>
            <a:r>
              <a:rPr lang="en-US" sz="1000" dirty="0">
                <a:solidFill>
                  <a:srgbClr val="584E46"/>
                </a:solidFill>
              </a:rPr>
              <a:t>• Higher errors during morning/afternoon (7–12 h)
• Lower errors overnight (20–23 h)
Day of week:
• Highest mean error on Wed (160±162 kW)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Lowest mean error on Sat (62±61 kW)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Novelty &amp; Contributions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731520"/>
            <a:ext cx="4114800" cy="1463040"/>
          </a:xfrm>
          <a:prstGeom prst="roundRect">
            <a:avLst>
              <a:gd name="adj" fmla="val 625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640080" y="822960"/>
            <a:ext cx="37490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Comprehensive Framework
</a:t>
            </a:r>
            <a:r>
              <a:rPr lang="en-US" sz="1000" dirty="0">
                <a:solidFill>
                  <a:srgbClr val="584E46"/>
                </a:solidFill>
              </a:rPr>
              <a:t>Systematic comparison of ARIMA, MLP &amp; ANFIS on Indian grid data. Establishes Telangana benchmarks. MLP achieves 3.80% MAPE. ANFIS improves by 0.66% (day‑ahead).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572000" y="731520"/>
            <a:ext cx="4114800" cy="1463040"/>
          </a:xfrm>
          <a:prstGeom prst="roundRect">
            <a:avLst>
              <a:gd name="adj" fmla="val 6250"/>
            </a:avLst>
          </a:prstGeom>
          <a:solidFill>
            <a:srgbClr val="F2EDE7"/>
          </a:solidFill>
          <a:ln w="12700">
            <a:solidFill>
              <a:srgbClr val="4CAF50"/>
            </a:solidFill>
            <a:prstDash val="solid"/>
          </a:ln>
        </p:spPr>
        <p:txBody>
          <a:bodyPr/>
          <a:lstStyle/>
          <a:p>
            <a:endParaRPr dirty="0">
              <a:highlight>
                <a:srgbClr val="800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4754880" y="822960"/>
            <a:ext cx="37490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4CAF50"/>
                </a:solidFill>
              </a:rPr>
              <a:t>Advanced Feature Engineering
</a:t>
            </a:r>
            <a:r>
              <a:rPr lang="en-US" sz="1000" dirty="0">
                <a:solidFill>
                  <a:srgbClr val="584E46"/>
                </a:solidFill>
              </a:rPr>
              <a:t>10 raw → 22 engineered features: lag (1h, 24h), rolling (6h, 24h), cyclical time, weather interactions, power metrics. Dual scaling (MinMax &amp; Standard).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2377440"/>
            <a:ext cx="4114800" cy="1463040"/>
          </a:xfrm>
          <a:prstGeom prst="roundRect">
            <a:avLst>
              <a:gd name="adj" fmla="val 6250"/>
            </a:avLst>
          </a:prstGeom>
          <a:solidFill>
            <a:srgbClr val="F2EDE7"/>
          </a:solidFill>
          <a:ln w="12700">
            <a:solidFill>
              <a:srgbClr val="BF5A4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6"/>
          <p:cNvSpPr/>
          <p:nvPr/>
        </p:nvSpPr>
        <p:spPr>
          <a:xfrm>
            <a:off x="640080" y="2468880"/>
            <a:ext cx="37490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BF5A4A"/>
                </a:solidFill>
              </a:rPr>
              <a:t>Interpretable AI
</a:t>
            </a:r>
            <a:r>
              <a:rPr lang="en-US" sz="1000" dirty="0">
                <a:solidFill>
                  <a:srgbClr val="584E46"/>
                </a:solidFill>
              </a:rPr>
              <a:t>256 fuzzy IF–THEN rules. Feature importance analysis. Transparent, trustworthy predictions. Enables what‑if scenario analysis for operators.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0" y="2377440"/>
            <a:ext cx="4114800" cy="1463040"/>
          </a:xfrm>
          <a:prstGeom prst="roundRect">
            <a:avLst>
              <a:gd name="adj" fmla="val 625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4754880" y="2468880"/>
            <a:ext cx="37490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Production‑Ready Pipeline
</a:t>
            </a:r>
            <a:r>
              <a:rPr lang="en-US" sz="1000" dirty="0">
                <a:solidFill>
                  <a:srgbClr val="584E46"/>
                </a:solidFill>
              </a:rPr>
              <a:t>Modular code &amp; versioning. Saved models &amp; scalers. Comprehensive documentation (900+ lines). Complete artefacts enable immediate deployment.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457200" y="4055164"/>
            <a:ext cx="8229600" cy="548640"/>
          </a:xfrm>
          <a:prstGeom prst="rect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548640" y="4086970"/>
            <a:ext cx="8046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2EDE7"/>
                </a:solidFill>
              </a:rPr>
              <a:t>Comparison with Published Research: </a:t>
            </a:r>
            <a:r>
              <a:rPr lang="en-US" sz="1000" dirty="0">
                <a:solidFill>
                  <a:srgbClr val="F2EDE7"/>
                </a:solidFill>
              </a:rPr>
              <a:t>Literature MAPE 3–7% | Our best: 3.80% (MLP) | Indian dataset | Interpretable fuzzy rules | Time‑series CV | Optimisation improved ANFIS (0.57% hourly, 0.66% daily)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Applications &amp; Deployment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DISCOMs: </a:t>
            </a:r>
            <a:r>
              <a:rPr lang="en-US" sz="1200" dirty="0">
                <a:solidFill>
                  <a:srgbClr val="584E46"/>
                </a:solidFill>
              </a:rPr>
              <a:t>Day‑ahead scheduling (5–10% cost reduction)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13716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Grid Control: </a:t>
            </a:r>
            <a:r>
              <a:rPr lang="en-US" sz="1200" dirty="0">
                <a:solidFill>
                  <a:srgbClr val="584E46"/>
                </a:solidFill>
              </a:rPr>
              <a:t>Real‑time load balancing – blackout prevention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8288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Renewable Integration: </a:t>
            </a:r>
            <a:r>
              <a:rPr lang="en-US" sz="1200" dirty="0">
                <a:solidFill>
                  <a:srgbClr val="584E46"/>
                </a:solidFill>
              </a:rPr>
              <a:t>Coordinate solar/wind with conventional generation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57200" y="22860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Demand Response: </a:t>
            </a:r>
            <a:r>
              <a:rPr lang="en-US" sz="1200" dirty="0">
                <a:solidFill>
                  <a:srgbClr val="584E46"/>
                </a:solidFill>
              </a:rPr>
              <a:t>Manage peaks and reduce peaker plant use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7432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Energy Trading: </a:t>
            </a:r>
            <a:r>
              <a:rPr lang="en-US" sz="1200" dirty="0">
                <a:solidFill>
                  <a:srgbClr val="584E46"/>
                </a:solidFill>
              </a:rPr>
              <a:t>Optimise bids in short‑term markets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846320" y="914400"/>
            <a:ext cx="3657600" cy="457200"/>
          </a:xfrm>
          <a:prstGeom prst="roundRect">
            <a:avLst>
              <a:gd name="adj" fmla="val 20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4846320" y="10058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584E46"/>
                </a:solidFill>
              </a:rPr>
              <a:t>SCADA Data Input (Real‑time)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6537960" y="1380587"/>
            <a:ext cx="274320" cy="228600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9"/>
          <p:cNvSpPr/>
          <p:nvPr/>
        </p:nvSpPr>
        <p:spPr>
          <a:xfrm>
            <a:off x="4846320" y="1620520"/>
            <a:ext cx="3657600" cy="548640"/>
          </a:xfrm>
          <a:prstGeom prst="roundRect">
            <a:avLst>
              <a:gd name="adj" fmla="val 16667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4846320" y="1674059"/>
            <a:ext cx="3657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84E46"/>
                </a:solidFill>
              </a:rPr>
              <a:t>Automated Preprocessing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584E46"/>
                </a:solidFill>
              </a:rPr>
              <a:t>Feature engineering &amp; scaling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584E46"/>
                </a:solidFill>
              </a:rPr>
              <a:t>Quality checks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537960" y="2170336"/>
            <a:ext cx="274320" cy="228600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2"/>
          <p:cNvSpPr/>
          <p:nvPr/>
        </p:nvSpPr>
        <p:spPr>
          <a:xfrm>
            <a:off x="4846320" y="2410269"/>
            <a:ext cx="3657600" cy="731520"/>
          </a:xfrm>
          <a:prstGeom prst="roundRect">
            <a:avLst>
              <a:gd name="adj" fmla="val 125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4846320" y="2463804"/>
            <a:ext cx="3657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C4956E"/>
                </a:solidFill>
              </a:rPr>
              <a:t>Ensemble Prediction Engine
</a:t>
            </a:r>
            <a:r>
              <a:rPr lang="en-US" sz="1000" i="1" dirty="0">
                <a:solidFill>
                  <a:srgbClr val="584E46"/>
                </a:solidFill>
              </a:rPr>
              <a:t>ARIMA (Backup) | MLP (Accuracy) | ANFIS (Explainable)
</a:t>
            </a:r>
            <a:r>
              <a:rPr lang="en-US" sz="1000" dirty="0">
                <a:solidFill>
                  <a:srgbClr val="584E46"/>
                </a:solidFill>
              </a:rPr>
              <a:t>Weighted average aggregation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6537960" y="3154680"/>
            <a:ext cx="274320" cy="228600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Shape 15"/>
          <p:cNvSpPr/>
          <p:nvPr/>
        </p:nvSpPr>
        <p:spPr>
          <a:xfrm>
            <a:off x="4846320" y="3398520"/>
            <a:ext cx="3657600" cy="548640"/>
          </a:xfrm>
          <a:prstGeom prst="roundRect">
            <a:avLst>
              <a:gd name="adj" fmla="val 16667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6"/>
          <p:cNvSpPr/>
          <p:nvPr/>
        </p:nvSpPr>
        <p:spPr>
          <a:xfrm>
            <a:off x="4937760" y="3475503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84E46"/>
                </a:solidFill>
              </a:rPr>
              <a:t>Operator Dashboard &amp; Decision Support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584E46"/>
                </a:solidFill>
              </a:rPr>
              <a:t>Hourly forecasts, day‑ahead predictions, alerts, confidence intervals, fuzzy rules explanation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457200" y="4389120"/>
            <a:ext cx="8686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4956E"/>
                </a:solidFill>
              </a:rPr>
              <a:t>Economic Impact: </a:t>
            </a:r>
            <a:r>
              <a:rPr lang="en-US" sz="1200" dirty="0">
                <a:solidFill>
                  <a:srgbClr val="584E46"/>
                </a:solidFill>
              </a:rPr>
              <a:t>₹50L – 1Cr annual savings | ROI: 6–8 months | Scalable to multiple substations | &lt;10ms inference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Standards, Tools &amp; Technical Excellence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822960"/>
            <a:ext cx="4023360" cy="3657600"/>
          </a:xfrm>
          <a:prstGeom prst="roundRect">
            <a:avLst>
              <a:gd name="adj" fmla="val 25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40" y="914400"/>
            <a:ext cx="384048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Standards &amp; Best Practices
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CRISP‑DM methodology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IEEE load forecasting standards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&lt;5% MAPE industry benchmark achieved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Chronological validation (70/15/15 split)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Hyperparameter tuning &amp; regularisation (early stopping)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Feature scaling &amp; normalisation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No data leakage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Modular code &amp; versioning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Reproducible pipeline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Comprehensive documentation (900+ lines)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663440" y="822960"/>
            <a:ext cx="4023360" cy="3657600"/>
          </a:xfrm>
          <a:prstGeom prst="roundRect">
            <a:avLst>
              <a:gd name="adj" fmla="val 25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4754880" y="914400"/>
            <a:ext cx="384048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Technology Stack &amp; Artefacts
</a:t>
            </a:r>
            <a:r>
              <a:rPr lang="en-US" sz="1200" b="1" dirty="0">
                <a:solidFill>
                  <a:srgbClr val="584E46"/>
                </a:solidFill>
              </a:rPr>
              <a:t>
Programming &amp; Libraries:
</a:t>
            </a:r>
            <a:r>
              <a:rPr lang="en-US" sz="1000" dirty="0">
                <a:solidFill>
                  <a:srgbClr val="584E46"/>
                </a:solidFill>
              </a:rPr>
              <a:t>Python 3.8+, pandas, numpy, matplotlib
Statsmodels (ARIMA), TensorFlow/Keras (MLP), scikit‑fuzzy (ANFIS)
Development Environment:
Jupyter Notebook on standard laptop (8GB RAM)
Cross‑platform OS support
Code Organisation:
900+ lines across five cells: Cleaning (162 lines), Features (239), ARIMA (120), MLP (180), ANFIS (200)
Artefacts Generated:
Cleaned datasets (train/val/test)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Saved models (.pkl/.h5) &amp; scalers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Prediction &amp; metrics CSVs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20+ plots &amp; fuzzy rule sets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Deployment‑ready pipeline (API integration)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Conclusion, Future Work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822959"/>
            <a:ext cx="4114800" cy="3233226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40" y="1156680"/>
            <a:ext cx="393192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Project Success Summary</a:t>
            </a:r>
            <a:r>
              <a:rPr lang="en-US" sz="1200" b="1" dirty="0">
                <a:solidFill>
                  <a:srgbClr val="584E46"/>
                </a:solidFill>
              </a:rPr>
              <a:t>
Achievements:
</a:t>
            </a:r>
            <a:r>
              <a:rPr lang="en-US" sz="1000" dirty="0">
                <a:solidFill>
                  <a:srgbClr val="584E46"/>
                </a:solidFill>
              </a:rPr>
              <a:t>• Best Accuracy: 3.80% MAPE (MLP Day‑Ahead)
• ANFIS improvement: 5.91→5.34 (hourly), 5.33→4.67 (daily)
• Comprehensive comparison: ARIMA vs MLP vs ANFIS
• 100% objectives achieved
• Interpretable AI &amp; dual scaling
• Production‑ready pipeline
</a:t>
            </a:r>
            <a:r>
              <a:rPr lang="en-US" sz="1200" b="1" dirty="0">
                <a:solidFill>
                  <a:srgbClr val="584E46"/>
                </a:solidFill>
              </a:rPr>
              <a:t>Impact Metrics:
</a:t>
            </a:r>
            <a:r>
              <a:rPr lang="en-US" sz="1000" dirty="0">
                <a:solidFill>
                  <a:srgbClr val="584E46"/>
                </a:solidFill>
              </a:rPr>
              <a:t>• Prediction accuracy: 96.2% (3.80% error)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Train/Val/Test: 2200/471/473 samples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22 engineered features from 10 raw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256 fuzzy rules (ANFIS)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754880" y="846403"/>
            <a:ext cx="3931920" cy="3209782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Future Work
</a:t>
            </a:r>
            <a:r>
              <a:rPr lang="en-US" sz="1200" b="1" dirty="0">
                <a:solidFill>
                  <a:srgbClr val="584E46"/>
                </a:solidFill>
              </a:rPr>
              <a:t>
Immediate (0–3 months):
</a:t>
            </a:r>
            <a:r>
              <a:rPr lang="en-US" sz="1000" dirty="0">
                <a:solidFill>
                  <a:srgbClr val="584E46"/>
                </a:solidFill>
              </a:rPr>
              <a:t>• Ensemble models (ARIMA + MLP + ANFIS)
• Real‑time SCADA integration
• Multi‑day ahead forecasts
</a:t>
            </a:r>
            <a:r>
              <a:rPr lang="en-US" sz="1200" b="1" dirty="0">
                <a:solidFill>
                  <a:srgbClr val="584E46"/>
                </a:solidFill>
              </a:rPr>
              <a:t>Short‑Term (3–6 months):
</a:t>
            </a:r>
            <a:r>
              <a:rPr lang="en-US" sz="1000" dirty="0">
                <a:solidFill>
                  <a:srgbClr val="584E46"/>
                </a:solidFill>
              </a:rPr>
              <a:t>• Deep learning (LSTM, GRU, Transformer)
• Multi‑substation scaling
• Weather forecast integration
• Automated monthly retraining
• Mobile dashboard
</a:t>
            </a:r>
            <a:r>
              <a:rPr lang="en-US" sz="1200" b="1" dirty="0">
                <a:solidFill>
                  <a:srgbClr val="584E46"/>
                </a:solidFill>
              </a:rPr>
              <a:t>Long‑Term (6–12 months):
</a:t>
            </a:r>
            <a:r>
              <a:rPr lang="en-US" sz="1000" dirty="0">
                <a:solidFill>
                  <a:srgbClr val="584E46"/>
                </a:solidFill>
              </a:rPr>
              <a:t>• Probabilistic forecasting &amp; uncertainty quantification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Anomaly detection &amp; pattern mining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Transfer learning across substations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EMS integration &amp; carbon optimisation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b="1" dirty="0">
              <a:solidFill>
                <a:srgbClr val="C4956E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rgbClr val="C4956E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rgbClr val="C4956E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rgbClr val="C4956E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Final Impact Statement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584E46"/>
                </a:solidFill>
              </a:rPr>
              <a:t>
Our production‑ready system achieves 96.2% prediction accuracy (3.80% error) on real Indian grid data.  With interpretable ANFIS fuzzy rules, power distribution companies can optimise operations and reduce costs by ₹50L–1Cr annually.
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A7F9F-1857-6EA2-9B9C-656DD7667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4A98EE-7586-5921-4804-070050108A4B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3466519-0C4B-CF81-EB87-0E6E731080A8}"/>
              </a:ext>
            </a:extLst>
          </p:cNvPr>
          <p:cNvSpPr/>
          <p:nvPr/>
        </p:nvSpPr>
        <p:spPr>
          <a:xfrm>
            <a:off x="457199" y="822959"/>
            <a:ext cx="8289235" cy="3233226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AF1F1F7-3A63-5BB0-B9D7-2127224DD760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7C93BE-F4CB-FAE0-DC6C-7253EB34377F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9AE32C0-50A7-9944-F46F-63489E054C2C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A6A75F0-4388-6445-F920-C6546B6AC5FD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3B464-B77C-A814-8B4F-F736CE9BE4C3}"/>
              </a:ext>
            </a:extLst>
          </p:cNvPr>
          <p:cNvSpPr txBox="1"/>
          <p:nvPr/>
        </p:nvSpPr>
        <p:spPr>
          <a:xfrm>
            <a:off x="548641" y="1379315"/>
            <a:ext cx="69335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1400" b="0" i="0" dirty="0">
                <a:effectLst/>
                <a:latin typeface="fkGroteskNeue"/>
              </a:rPr>
              <a:t>Khan et al. (2021) – hybrid ANFIS with PSO STLF</a:t>
            </a:r>
            <a:br>
              <a:rPr lang="en-IN" sz="1400" b="0" i="0" dirty="0">
                <a:effectLst/>
                <a:latin typeface="fkGroteskNeue"/>
              </a:rPr>
            </a:br>
            <a: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Residential load forecasting by a PSO-tuned ANFIS2</a:t>
            </a:r>
            <a:b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</a:rPr>
            </a:br>
            <a: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Improved Particle Swarm Optimization and Adaptive Neuro-Fuzzy Inference System Model</a:t>
            </a:r>
            <a:endParaRPr lang="en-IN" sz="1400" b="0" i="0" dirty="0">
              <a:solidFill>
                <a:schemeClr val="accent2">
                  <a:lumMod val="75000"/>
                </a:schemeClr>
              </a:solidFill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effectLst/>
                <a:latin typeface="fkGroteskNeue"/>
              </a:rPr>
              <a:t>Pradhan et al. (2022) – XAI for electricity load forecasting</a:t>
            </a:r>
            <a:br>
              <a:rPr lang="en-IN" sz="1400" b="0" i="0" dirty="0">
                <a:effectLst/>
                <a:latin typeface="fkGroteskNeue"/>
              </a:rPr>
            </a:br>
            <a: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Basic Ai Models For Electric Load Forecasting: Bibliometric Study</a:t>
            </a:r>
            <a:endParaRPr lang="en-IN" sz="1400" b="0" i="0" dirty="0">
              <a:solidFill>
                <a:schemeClr val="accent2">
                  <a:lumMod val="75000"/>
                </a:schemeClr>
              </a:solidFill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effectLst/>
                <a:latin typeface="fkGroteskNeue"/>
              </a:rPr>
              <a:t>Rodriguez et al. (2023) – deep learning approaches for STLF</a:t>
            </a:r>
            <a:br>
              <a:rPr lang="en-IN" sz="1400" b="0" i="0" dirty="0">
                <a:effectLst/>
                <a:latin typeface="fkGroteskNeue"/>
              </a:rPr>
            </a:br>
            <a: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comprehensive review on deep learning approaches for short-term load forecasting</a:t>
            </a:r>
            <a:endParaRPr lang="en-IN" sz="1400" b="0" i="0" dirty="0">
              <a:solidFill>
                <a:schemeClr val="accent2">
                  <a:lumMod val="75000"/>
                </a:schemeClr>
              </a:solidFill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effectLst/>
                <a:latin typeface="fkGroteskNeue"/>
              </a:rPr>
              <a:t>Al-Amri et al. (2023) – hybrid ARIMA + Spiking Neural Network</a:t>
            </a:r>
            <a:br>
              <a:rPr lang="en-IN" sz="1400" b="0" i="0" dirty="0">
                <a:effectLst/>
                <a:latin typeface="fkGroteskNeue"/>
              </a:rPr>
            </a:br>
            <a:r>
              <a:rPr lang="en-I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fkGrotesk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Three-stage hybrid spiking neural networks fine-tuning for speech enhancement</a:t>
            </a:r>
            <a:endParaRPr lang="en-IN" sz="1400" b="0" i="0" dirty="0">
              <a:solidFill>
                <a:schemeClr val="accent2">
                  <a:lumMod val="75000"/>
                </a:schemeClr>
              </a:solidFill>
              <a:effectLst/>
              <a:latin typeface="fkGrotesk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0C5EB-00A1-C045-6212-9A8D696D680D}"/>
              </a:ext>
            </a:extLst>
          </p:cNvPr>
          <p:cNvSpPr txBox="1"/>
          <p:nvPr/>
        </p:nvSpPr>
        <p:spPr>
          <a:xfrm>
            <a:off x="3820600" y="4174435"/>
            <a:ext cx="131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9496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Project Overview &amp; Objectives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914399"/>
            <a:ext cx="4114800" cy="3595077"/>
          </a:xfrm>
          <a:prstGeom prst="roundRect">
            <a:avLst>
              <a:gd name="adj" fmla="val 2778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39" y="935504"/>
            <a:ext cx="4222143" cy="3573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C4956E"/>
                </a:solidFill>
              </a:rPr>
              <a:t>PROBLEM &amp; SOLUTION
</a:t>
            </a:r>
            <a:endParaRPr lang="en-US" sz="1600" dirty="0"/>
          </a:p>
          <a:p>
            <a:pPr marL="0" indent="0">
              <a:buNone/>
            </a:pPr>
            <a:r>
              <a:rPr lang="en-US" sz="1200" b="1" dirty="0">
                <a:solidFill>
                  <a:srgbClr val="584E46"/>
                </a:solidFill>
              </a:rPr>
              <a:t>Problem: </a:t>
            </a:r>
            <a:endParaRPr lang="en-US" sz="1600" dirty="0"/>
          </a:p>
          <a:p>
            <a:pPr marL="0" indent="0">
              <a:buNone/>
            </a:pPr>
            <a:r>
              <a:rPr lang="en-US" sz="1200" dirty="0">
                <a:solidFill>
                  <a:srgbClr val="584E46"/>
                </a:solidFill>
              </a:rPr>
              <a:t>Predict hourly and next day electricity demand at substations
</a:t>
            </a:r>
            <a:r>
              <a:rPr lang="en-US" sz="1200" b="1" dirty="0">
                <a:solidFill>
                  <a:srgbClr val="584E46"/>
                </a:solidFill>
              </a:rPr>
              <a:t>
Why It Matters:
</a:t>
            </a:r>
            <a:r>
              <a:rPr lang="en-US" sz="1200" dirty="0">
                <a:solidFill>
                  <a:srgbClr val="584E46"/>
                </a:solidFill>
              </a:rPr>
              <a:t>• Grid stability &amp; reliability
• Cost optimisation (avoid over/under generation)
• Blackout prevention
• Peak demand management
</a:t>
            </a:r>
            <a:r>
              <a:rPr lang="en-US" sz="1200" b="1" dirty="0">
                <a:solidFill>
                  <a:srgbClr val="584E46"/>
                </a:solidFill>
              </a:rPr>
              <a:t>
Dataset:
</a:t>
            </a:r>
            <a:r>
              <a:rPr lang="en-US" sz="1200" dirty="0">
                <a:solidFill>
                  <a:srgbClr val="584E46"/>
                </a:solidFill>
              </a:rPr>
              <a:t>• 3,144 hourly records (Train: 2,200 | Val: 471 | Test: 473)
• 22 engineered features
• Telangana Substation (2021)
</a:t>
            </a:r>
            <a:r>
              <a:rPr lang="en-US" sz="1200" b="1" dirty="0">
                <a:solidFill>
                  <a:srgbClr val="584E46"/>
                </a:solidFill>
              </a:rPr>
              <a:t>
Approach:
</a:t>
            </a:r>
            <a:r>
              <a:rPr lang="en-US" sz="1200" dirty="0">
                <a:solidFill>
                  <a:srgbClr val="584E46"/>
                </a:solidFill>
              </a:rPr>
              <a:t>Statistical (ARIMA) → Neural Network (MLP) → Hybrid (ANFIS)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572000" y="914400"/>
            <a:ext cx="4114800" cy="3595076"/>
          </a:xfrm>
          <a:prstGeom prst="roundRect">
            <a:avLst>
              <a:gd name="adj" fmla="val 2778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4663440" y="369736"/>
            <a:ext cx="3931920" cy="3840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C4956E"/>
                </a:solidFill>
              </a:rPr>
              <a:t>OBJECTIVES ACHIEVED
</a:t>
            </a:r>
            <a:endParaRPr lang="en-US" sz="1600" dirty="0"/>
          </a:p>
          <a:p>
            <a:pPr marL="0" indent="0">
              <a:buNone/>
            </a:pPr>
            <a:r>
              <a:rPr lang="en-US" sz="1200" b="1" dirty="0">
                <a:solidFill>
                  <a:srgbClr val="002060"/>
                </a:solidFill>
              </a:rPr>
              <a:t>✓ Data Pipeline: </a:t>
            </a:r>
            <a:endParaRPr lang="en-US" sz="16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84E46"/>
                </a:solidFill>
              </a:rPr>
              <a:t>22 features from 10 raw features
</a:t>
            </a:r>
            <a:r>
              <a:rPr lang="en-US" sz="1200" b="1" dirty="0">
                <a:solidFill>
                  <a:srgbClr val="002060"/>
                </a:solidFill>
              </a:rPr>
              <a:t>✓ 3 Model Comparison: </a:t>
            </a:r>
            <a:r>
              <a:rPr lang="en-US" sz="1200" dirty="0">
                <a:solidFill>
                  <a:srgbClr val="584E46"/>
                </a:solidFill>
              </a:rPr>
              <a:t>ARIMA, MLP, ANFIS implemented
</a:t>
            </a:r>
            <a:r>
              <a:rPr lang="en-US" sz="1200" b="1" dirty="0">
                <a:solidFill>
                  <a:srgbClr val="002060"/>
                </a:solidFill>
              </a:rPr>
              <a:t>✓ Accuracy Target &lt;5% MAPE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200" dirty="0">
                <a:solidFill>
                  <a:srgbClr val="584E46"/>
                </a:solidFill>
              </a:rPr>
              <a:t>3.80% achieved (MLP Day‑Ahead)
</a:t>
            </a:r>
            <a:r>
              <a:rPr lang="en-US" sz="1200" b="1" dirty="0">
                <a:solidFill>
                  <a:srgbClr val="002060"/>
                </a:solidFill>
              </a:rPr>
              <a:t>✓ ANFIS Optimisation: </a:t>
            </a:r>
            <a:r>
              <a:rPr lang="en-US" sz="1200" dirty="0">
                <a:solidFill>
                  <a:srgbClr val="584E46"/>
                </a:solidFill>
              </a:rPr>
              <a:t>5.91% → 5.34% (hourly) | 5.33% → 4.67% (day‑ahead)
</a:t>
            </a:r>
            <a:r>
              <a:rPr lang="en-US" sz="1200" b="1" dirty="0">
                <a:solidFill>
                  <a:srgbClr val="002060"/>
                </a:solidFill>
              </a:rPr>
              <a:t>✓ Production‑Ready System: </a:t>
            </a:r>
            <a:r>
              <a:rPr lang="en-US" sz="1200" dirty="0">
                <a:solidFill>
                  <a:srgbClr val="584E46"/>
                </a:solidFill>
              </a:rPr>
              <a:t>Models, scalers &amp; artifacts saved
</a:t>
            </a:r>
            <a:r>
              <a:rPr lang="en-US" sz="1200" b="1" dirty="0">
                <a:solidFill>
                  <a:srgbClr val="002060"/>
                </a:solidFill>
              </a:rPr>
              <a:t>✓ Comprehensive Documentation: </a:t>
            </a:r>
            <a:r>
              <a:rPr lang="en-US" sz="1200" dirty="0">
                <a:solidFill>
                  <a:srgbClr val="584E46"/>
                </a:solidFill>
              </a:rPr>
              <a:t>Complete pipeline documented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Methodology – Complete Workflow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914400" y="746174"/>
            <a:ext cx="3009704" cy="525392"/>
          </a:xfrm>
          <a:prstGeom prst="roundRect">
            <a:avLst>
              <a:gd name="adj" fmla="val 125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1005840" y="747933"/>
            <a:ext cx="28346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Dataset
</a:t>
            </a:r>
            <a:r>
              <a:rPr lang="en-US" sz="1200" dirty="0">
                <a:solidFill>
                  <a:srgbClr val="584E46"/>
                </a:solidFill>
              </a:rPr>
              <a:t>3,144 hrs × 10 raw features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2286000" y="1296572"/>
            <a:ext cx="274320" cy="178197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914399" y="1495866"/>
            <a:ext cx="3009705" cy="1150035"/>
          </a:xfrm>
          <a:prstGeom prst="roundRect">
            <a:avLst>
              <a:gd name="adj" fmla="val 10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1005839" y="1570893"/>
            <a:ext cx="3221103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Stage 1: Data Cleaning
</a:t>
            </a:r>
            <a:r>
              <a:rPr lang="en-US" sz="1100" dirty="0">
                <a:solidFill>
                  <a:srgbClr val="584E46"/>
                </a:solidFill>
              </a:rPr>
              <a:t>• Missing values → Interpolation</a:t>
            </a:r>
            <a:endParaRPr lang="en-US" sz="1400" dirty="0"/>
          </a:p>
          <a:p>
            <a:pPr marL="0" indent="0">
              <a:buNone/>
            </a:pPr>
            <a:r>
              <a:rPr lang="en-US" sz="1100" dirty="0">
                <a:solidFill>
                  <a:srgbClr val="584E46"/>
                </a:solidFill>
              </a:rPr>
              <a:t>• Outliers → IQR(Inter Quartile Range) removal</a:t>
            </a:r>
            <a:endParaRPr lang="en-US" sz="1400" dirty="0"/>
          </a:p>
          <a:p>
            <a:pPr marL="0" indent="0">
              <a:buNone/>
            </a:pPr>
            <a:r>
              <a:rPr lang="en-US" sz="1100" dirty="0">
                <a:solidFill>
                  <a:srgbClr val="584E46"/>
                </a:solidFill>
              </a:rPr>
              <a:t>• Time features → Cyclical encoding</a:t>
            </a:r>
            <a:endParaRPr lang="en-US" sz="1400" dirty="0"/>
          </a:p>
          <a:p>
            <a:pPr marL="0" indent="0">
              <a:buNone/>
            </a:pPr>
            <a:r>
              <a:rPr lang="en-US" sz="1100" dirty="0">
                <a:solidFill>
                  <a:srgbClr val="584E46"/>
                </a:solidFill>
              </a:rPr>
              <a:t>• Datetime index creation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2286000" y="2675992"/>
            <a:ext cx="274320" cy="156305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7"/>
          <p:cNvSpPr/>
          <p:nvPr/>
        </p:nvSpPr>
        <p:spPr>
          <a:xfrm>
            <a:off x="906585" y="2844803"/>
            <a:ext cx="3017520" cy="1371598"/>
          </a:xfrm>
          <a:prstGeom prst="roundRect">
            <a:avLst>
              <a:gd name="adj" fmla="val 8333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1005840" y="3030026"/>
            <a:ext cx="28346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Stage 2: Feature Engineering
</a:t>
            </a:r>
            <a:r>
              <a:rPr lang="en-US" sz="1000" dirty="0">
                <a:solidFill>
                  <a:srgbClr val="584E46"/>
                </a:solidFill>
              </a:rPr>
              <a:t>• Lag: load_lag_1h, load_lag_24h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Rolling: rolling_mean_24h (6h, 24h)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Time: hour_sin, hour_cos, is_working_hours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Weather: temp_humidity_index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Power: current, power_factor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Dual scaling: MinMax &amp; Standard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Split: Train 70% / Val 15% / Test 15%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 rot="16200000">
            <a:off x="4720223" y="3093015"/>
            <a:ext cx="274320" cy="1774870"/>
          </a:xfrm>
          <a:prstGeom prst="downArrow">
            <a:avLst/>
          </a:prstGeom>
          <a:solidFill>
            <a:srgbClr val="C4956E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3109743" y="4314876"/>
            <a:ext cx="1828800" cy="731520"/>
          </a:xfrm>
          <a:prstGeom prst="roundRect">
            <a:avLst>
              <a:gd name="adj" fmla="val 125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3208992" y="4414135"/>
            <a:ext cx="1645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4956E"/>
                </a:solidFill>
              </a:rPr>
              <a:t>ARIMA
</a:t>
            </a:r>
            <a:r>
              <a:rPr lang="en-US" sz="1000" dirty="0">
                <a:solidFill>
                  <a:srgbClr val="584E46"/>
                </a:solidFill>
              </a:rPr>
              <a:t>Univariate, ARIMA(2,0,1)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5048738" y="4314879"/>
            <a:ext cx="1828800" cy="731520"/>
          </a:xfrm>
          <a:prstGeom prst="roundRect">
            <a:avLst>
              <a:gd name="adj" fmla="val 12500"/>
            </a:avLst>
          </a:prstGeom>
          <a:solidFill>
            <a:srgbClr val="F2EDE7"/>
          </a:solidFill>
          <a:ln w="12700">
            <a:solidFill>
              <a:srgbClr val="4CAF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5140176" y="4406318"/>
            <a:ext cx="1645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CAF50"/>
                </a:solidFill>
              </a:rPr>
              <a:t>MLP
</a:t>
            </a:r>
            <a:r>
              <a:rPr lang="en-US" sz="1000" dirty="0">
                <a:solidFill>
                  <a:srgbClr val="584E46"/>
                </a:solidFill>
              </a:rPr>
              <a:t>Layers [256,128]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104966" y="4307063"/>
            <a:ext cx="1828800" cy="731520"/>
          </a:xfrm>
          <a:prstGeom prst="roundRect">
            <a:avLst>
              <a:gd name="adj" fmla="val 12500"/>
            </a:avLst>
          </a:prstGeom>
          <a:solidFill>
            <a:srgbClr val="F2EDE7"/>
          </a:solidFill>
          <a:ln w="12700">
            <a:solidFill>
              <a:srgbClr val="BF5A4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7204219" y="4406318"/>
            <a:ext cx="1645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BF5A4A"/>
                </a:solidFill>
              </a:rPr>
              <a:t>ANFIS
</a:t>
            </a:r>
            <a:r>
              <a:rPr lang="en-US" sz="1000" dirty="0">
                <a:solidFill>
                  <a:srgbClr val="584E46"/>
                </a:solidFill>
              </a:rPr>
              <a:t>8 inputs, 2 MFs (256 rules)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5760720" y="3697960"/>
            <a:ext cx="3017520" cy="548640"/>
          </a:xfrm>
          <a:prstGeom prst="roundRect">
            <a:avLst>
              <a:gd name="adj" fmla="val 16667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5859196" y="3747393"/>
            <a:ext cx="2834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C4956E"/>
                </a:solidFill>
              </a:rPr>
              <a:t>Stage 3: Evaluation
</a:t>
            </a:r>
            <a:r>
              <a:rPr lang="en-US" sz="1100" dirty="0">
                <a:solidFill>
                  <a:srgbClr val="584E46"/>
                </a:solidFill>
              </a:rPr>
              <a:t>RMSE, MAE, MAPE, R² Score, Error Analysis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C4956E"/>
                </a:solidFill>
                <a:hlinkClick r:id="rId3"/>
              </a:rPr>
              <a:t>]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9ACE0-F304-34CC-517B-0959B031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4F177C-02F1-D888-3D7A-DBC1143A0C50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Data Cleaning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8F8825E-129A-865E-FE08-B7CAA3E698B9}"/>
              </a:ext>
            </a:extLst>
          </p:cNvPr>
          <p:cNvSpPr/>
          <p:nvPr/>
        </p:nvSpPr>
        <p:spPr>
          <a:xfrm>
            <a:off x="457199" y="822958"/>
            <a:ext cx="8289235" cy="397764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65D2162-A82B-AE2F-B7AC-3F0836B48ABC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7B6E662-DA7D-6065-D6C8-42D6D7FA662B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A387A94-65EB-B2FB-3BDC-BF47A8FB39CF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5BFF391-BA9B-FEB5-1D74-81DB9E4AF72C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E1548-A02F-E349-9B22-91E1C1BA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20" y="1287058"/>
            <a:ext cx="4569908" cy="30334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9F64D2-DE24-D443-1D60-09E4BE08B6CD}"/>
              </a:ext>
            </a:extLst>
          </p:cNvPr>
          <p:cNvSpPr txBox="1"/>
          <p:nvPr/>
        </p:nvSpPr>
        <p:spPr>
          <a:xfrm>
            <a:off x="580447" y="1016459"/>
            <a:ext cx="31945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Lag Features:</a:t>
            </a:r>
            <a:r>
              <a:rPr lang="en-IN" sz="1400" dirty="0"/>
              <a:t> Engineered key lag variables — </a:t>
            </a:r>
            <a:r>
              <a:rPr lang="en-IN" sz="1400" i="1" dirty="0"/>
              <a:t>Loadₜ₋₁h</a:t>
            </a:r>
            <a:r>
              <a:rPr lang="en-IN" sz="1400" dirty="0"/>
              <a:t>, </a:t>
            </a:r>
            <a:r>
              <a:rPr lang="en-IN" sz="1400" i="1" dirty="0"/>
              <a:t>Loadₜ₋₂₄h</a:t>
            </a:r>
            <a:r>
              <a:rPr lang="en-IN" sz="1400" dirty="0"/>
              <a:t>, </a:t>
            </a:r>
            <a:r>
              <a:rPr lang="en-IN" sz="1400" i="1" dirty="0"/>
              <a:t>Loadₜ₋₁₆₈h</a:t>
            </a:r>
            <a:r>
              <a:rPr lang="en-IN" sz="1400" dirty="0"/>
              <a:t> — plus rolling means &amp; std. deviations.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Comprehensive Features:</a:t>
            </a:r>
            <a:r>
              <a:rPr lang="en-IN" sz="1400" dirty="0"/>
              <a:t> Combined lag, weather, time-based, and power system attributes.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Chronological Split:</a:t>
            </a:r>
            <a:r>
              <a:rPr lang="en-IN" sz="1400" dirty="0"/>
              <a:t> Data divided as 70% train, 15% validation, 15% test (time-ordered).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Scaling:</a:t>
            </a: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i="1" dirty="0"/>
              <a:t>MinMax (0–1)</a:t>
            </a:r>
            <a:r>
              <a:rPr lang="en-IN" sz="1400" dirty="0"/>
              <a:t> for ANFIS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i="1" dirty="0"/>
              <a:t>Standard (</a:t>
            </a:r>
            <a:r>
              <a:rPr lang="el-GR" sz="1400" i="1" dirty="0"/>
              <a:t>μ=0, σ=1)</a:t>
            </a:r>
            <a:r>
              <a:rPr lang="el-GR" sz="1400" dirty="0"/>
              <a:t> </a:t>
            </a:r>
            <a:r>
              <a:rPr lang="en-IN" sz="1400" dirty="0"/>
              <a:t>for MLP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Reproducibility:</a:t>
            </a:r>
            <a:r>
              <a:rPr lang="en-IN" sz="1400" dirty="0"/>
              <a:t> Saved processed data, splits, and scaler objects (.</a:t>
            </a:r>
            <a:r>
              <a:rPr lang="en-IN" sz="1400" dirty="0" err="1"/>
              <a:t>pkl</a:t>
            </a:r>
            <a:r>
              <a:rPr lang="en-IN" sz="1400" dirty="0"/>
              <a:t>) for consistent retraining.</a:t>
            </a:r>
          </a:p>
        </p:txBody>
      </p:sp>
    </p:spTree>
    <p:extLst>
      <p:ext uri="{BB962C8B-B14F-4D97-AF65-F5344CB8AC3E}">
        <p14:creationId xmlns:p14="http://schemas.microsoft.com/office/powerpoint/2010/main" val="28500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D1DFC-73CE-F8A8-8003-F09F8652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0570984-68FD-AAF3-67F3-C0C3AC124F30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Feature Engineering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7E724BE-555B-A18D-1205-6CB65E20557D}"/>
              </a:ext>
            </a:extLst>
          </p:cNvPr>
          <p:cNvSpPr/>
          <p:nvPr/>
        </p:nvSpPr>
        <p:spPr>
          <a:xfrm>
            <a:off x="457199" y="822958"/>
            <a:ext cx="8289235" cy="397764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 lang="en-IN" sz="1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4186C0-8096-5EB5-8F75-24535D0BEC6F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E13BE85-F025-CECA-71C1-152ADF6B55A3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3791C09-8E9C-5ACA-43EC-FAEEF8B6E538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6BD581A-9EFD-7B22-373A-55BDEA969C7D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9588592-369B-DB40-D87A-84666B08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65" y="1202399"/>
            <a:ext cx="4550963" cy="2899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C453E-6EEB-FB00-D3AE-E5578A0C33FC}"/>
              </a:ext>
            </a:extLst>
          </p:cNvPr>
          <p:cNvSpPr txBox="1"/>
          <p:nvPr/>
        </p:nvSpPr>
        <p:spPr>
          <a:xfrm>
            <a:off x="548640" y="886336"/>
            <a:ext cx="34520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Lag Features</a:t>
            </a:r>
            <a:r>
              <a:rPr lang="en-IN" sz="1200" dirty="0"/>
              <a:t> </a:t>
            </a:r>
          </a:p>
          <a:p>
            <a:pPr lvl="1"/>
            <a:r>
              <a:rPr lang="en-IN" sz="1200" dirty="0"/>
              <a:t>load_lag_1h, load_lag_24h, load_lag_168h</a:t>
            </a:r>
          </a:p>
          <a:p>
            <a:pPr lvl="1"/>
            <a:r>
              <a:rPr lang="en-IN" sz="1200" dirty="0"/>
              <a:t>Uses past load values to predict future</a:t>
            </a:r>
          </a:p>
          <a:p>
            <a:r>
              <a:rPr lang="en-IN" sz="1200" b="1" dirty="0"/>
              <a:t>Rolling Statistics</a:t>
            </a:r>
            <a:r>
              <a:rPr lang="en-IN" sz="1200" dirty="0"/>
              <a:t> </a:t>
            </a:r>
          </a:p>
          <a:p>
            <a:pPr lvl="1"/>
            <a:r>
              <a:rPr lang="en-IN" sz="1200" dirty="0"/>
              <a:t>load_rolling_mean_24h, load_rolling_std_24h</a:t>
            </a:r>
          </a:p>
          <a:p>
            <a:pPr lvl="1"/>
            <a:r>
              <a:rPr lang="en-IN" sz="1200" dirty="0"/>
              <a:t>Captures recent trends and patterns</a:t>
            </a:r>
          </a:p>
          <a:p>
            <a:r>
              <a:rPr lang="en-IN" sz="1200" b="1" dirty="0"/>
              <a:t>Time Features</a:t>
            </a:r>
            <a:r>
              <a:rPr lang="en-IN" sz="1200" dirty="0"/>
              <a:t> </a:t>
            </a:r>
          </a:p>
          <a:p>
            <a:pPr lvl="1"/>
            <a:r>
              <a:rPr lang="en-IN" sz="1200" dirty="0"/>
              <a:t>hour_sin, hour_cos, is_working_hours</a:t>
            </a:r>
          </a:p>
          <a:p>
            <a:pPr lvl="1"/>
            <a:r>
              <a:rPr lang="en-IN" sz="1200" dirty="0"/>
              <a:t>Captures time-of-day patterns</a:t>
            </a:r>
          </a:p>
          <a:p>
            <a:r>
              <a:rPr lang="en-IN" sz="1200" b="1" dirty="0"/>
              <a:t>Weather &amp; Power Features</a:t>
            </a:r>
            <a:r>
              <a:rPr lang="en-IN" sz="1200" dirty="0"/>
              <a:t> </a:t>
            </a:r>
          </a:p>
          <a:p>
            <a:pPr lvl="1"/>
            <a:r>
              <a:rPr lang="en-IN" sz="1200" dirty="0"/>
              <a:t>temp_humidity_index (interaction term)</a:t>
            </a:r>
          </a:p>
          <a:p>
            <a:pPr lvl="1"/>
            <a:r>
              <a:rPr lang="en-IN" sz="1200" dirty="0"/>
              <a:t>current (strongest: 0.9922 correlation), power_factor</a:t>
            </a:r>
          </a:p>
          <a:p>
            <a:r>
              <a:rPr lang="en-IN" sz="1200" b="1" dirty="0"/>
              <a:t>Data Splitting &amp; Scaling</a:t>
            </a:r>
            <a:r>
              <a:rPr lang="en-IN" sz="1200" dirty="0"/>
              <a:t> </a:t>
            </a:r>
          </a:p>
          <a:p>
            <a:pPr lvl="1"/>
            <a:r>
              <a:rPr lang="en-IN" sz="1200" dirty="0"/>
              <a:t>Split: 70/15/15 (2200/471/473 samples)</a:t>
            </a:r>
          </a:p>
          <a:p>
            <a:pPr lvl="1"/>
            <a:r>
              <a:rPr lang="en-IN" sz="1200" dirty="0"/>
              <a:t>MinMax scaling for ANFIS, Standard for MLP</a:t>
            </a:r>
          </a:p>
          <a:p>
            <a:pPr lvl="1"/>
            <a:endParaRPr lang="en-IN" sz="1200" dirty="0"/>
          </a:p>
          <a:p>
            <a:r>
              <a:rPr lang="en-IN" sz="1200" b="1" dirty="0"/>
              <a:t>Result:</a:t>
            </a:r>
            <a:r>
              <a:rPr lang="en-IN" sz="1200" dirty="0"/>
              <a:t> 10 raw → 22 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427174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Model Architectures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822960"/>
            <a:ext cx="2743200" cy="3474720"/>
          </a:xfrm>
          <a:prstGeom prst="roundRect">
            <a:avLst>
              <a:gd name="adj" fmla="val 3333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640080" y="914400"/>
            <a:ext cx="256032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C4956E"/>
                </a:solidFill>
              </a:rPr>
              <a:t>ARIMA
</a:t>
            </a:r>
            <a:r>
              <a:rPr lang="en-US" sz="1000" i="1" dirty="0">
                <a:solidFill>
                  <a:srgbClr val="584E46"/>
                </a:solidFill>
              </a:rPr>
              <a:t>Statistical Time Series
</a:t>
            </a:r>
            <a:r>
              <a:rPr lang="en-US" sz="1000" dirty="0">
                <a:solidFill>
                  <a:srgbClr val="584E46"/>
                </a:solidFill>
              </a:rPr>
              <a:t>Architecture:</a:t>
            </a:r>
            <a:endParaRPr lang="en-US" sz="1000" dirty="0"/>
          </a:p>
          <a:p>
            <a:r>
              <a:rPr lang="en-US" sz="1000" dirty="0">
                <a:solidFill>
                  <a:srgbClr val="584E46"/>
                </a:solidFill>
              </a:rPr>
              <a:t>• </a:t>
            </a:r>
            <a:r>
              <a:rPr lang="en-IN" sz="1000" dirty="0"/>
              <a:t>p: Number of autoregressive terms (how far back to look)</a:t>
            </a:r>
          </a:p>
          <a:p>
            <a:r>
              <a:rPr lang="en-IN" sz="1000" dirty="0"/>
              <a:t>- d: Degree of differencing (remove trends)</a:t>
            </a:r>
          </a:p>
          <a:p>
            <a:r>
              <a:rPr lang="en-IN" sz="1000" dirty="0"/>
              <a:t>- q: Number of moving average terms (error correction)</a:t>
            </a:r>
          </a:p>
          <a:p>
            <a:r>
              <a:rPr lang="en-IN" sz="1000" dirty="0"/>
              <a:t>- Example: ARIMA(2,0,1) means p=2, d=0, q=1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ACF/PACF analysis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Features: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Univariate (time series only)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Training: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~3 minutes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Fast baseline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Interpretable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3200400" y="822960"/>
            <a:ext cx="2743200" cy="3474720"/>
          </a:xfrm>
          <a:prstGeom prst="roundRect">
            <a:avLst>
              <a:gd name="adj" fmla="val 3333"/>
            </a:avLst>
          </a:prstGeom>
          <a:solidFill>
            <a:srgbClr val="F2EDE7"/>
          </a:solidFill>
          <a:ln w="12700">
            <a:solidFill>
              <a:srgbClr val="4CAF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3383280" y="914400"/>
            <a:ext cx="237744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4CAF50"/>
                </a:solidFill>
              </a:rPr>
              <a:t>MLP
</a:t>
            </a:r>
            <a:r>
              <a:rPr lang="en-US" sz="1200" i="1" dirty="0">
                <a:solidFill>
                  <a:srgbClr val="584E46"/>
                </a:solidFill>
              </a:rPr>
              <a:t>Deep Neural Network
</a:t>
            </a:r>
            <a:r>
              <a:rPr lang="en-US" sz="1000" dirty="0">
                <a:solidFill>
                  <a:srgbClr val="584E46"/>
                </a:solidFill>
              </a:rPr>
              <a:t>Architecture: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Layers: [256, 128]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66 iterations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ReLU activation</a:t>
            </a:r>
            <a:endParaRPr lang="en-US" sz="1600" dirty="0"/>
          </a:p>
          <a:p>
            <a:r>
              <a:rPr lang="en-US" sz="1000" dirty="0">
                <a:solidFill>
                  <a:srgbClr val="584E46"/>
                </a:solidFill>
              </a:rPr>
              <a:t>• Adam optimizer(</a:t>
            </a:r>
            <a:r>
              <a:rPr lang="en-IN" sz="1000" dirty="0"/>
              <a:t>Adaptive learning rate algorithm)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Early stopping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Features: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All 22 features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Non‑linear patterns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Multi‑variate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Training: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~15 minutes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High accuracy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43600" y="822960"/>
            <a:ext cx="2743200" cy="3474720"/>
          </a:xfrm>
          <a:prstGeom prst="roundRect">
            <a:avLst>
              <a:gd name="adj" fmla="val 3333"/>
            </a:avLst>
          </a:prstGeom>
          <a:solidFill>
            <a:srgbClr val="F2EDE7"/>
          </a:solidFill>
          <a:ln w="12700">
            <a:solidFill>
              <a:srgbClr val="BF5A4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6"/>
          <p:cNvSpPr/>
          <p:nvPr/>
        </p:nvSpPr>
        <p:spPr>
          <a:xfrm>
            <a:off x="6126480" y="914400"/>
            <a:ext cx="237744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BF5A4A"/>
                </a:solidFill>
              </a:rPr>
              <a:t>ANFIS
</a:t>
            </a:r>
            <a:r>
              <a:rPr lang="en-US" sz="1200" i="1" dirty="0">
                <a:solidFill>
                  <a:srgbClr val="584E46"/>
                </a:solidFill>
              </a:rPr>
              <a:t>Neuro‑Fuzzy Hybrid
</a:t>
            </a:r>
            <a:r>
              <a:rPr lang="en-US" sz="1000" dirty="0">
                <a:solidFill>
                  <a:srgbClr val="584E46"/>
                </a:solidFill>
              </a:rPr>
              <a:t>Architecture: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8 input features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2 membership functions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256 fuzzy rules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5 layers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Hybrid learning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Features: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Selected top 8 features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Highly interpretable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Training: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~20 minutes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Early stop: epoch 37</a:t>
            </a:r>
            <a:endParaRPr lang="en-US" sz="1600" dirty="0"/>
          </a:p>
          <a:p>
            <a:pPr marL="0" indent="0">
              <a:buNone/>
            </a:pPr>
            <a:r>
              <a:rPr lang="en-US" sz="1000" dirty="0">
                <a:solidFill>
                  <a:srgbClr val="584E46"/>
                </a:solidFill>
              </a:rPr>
              <a:t>• Explainable AI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3422A-9674-6347-02EC-10887CD0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E801CD-A941-9B98-697B-F34B78C485B0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ARIMA Model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122631E-96D3-45EA-5521-749FE6853332}"/>
              </a:ext>
            </a:extLst>
          </p:cNvPr>
          <p:cNvSpPr/>
          <p:nvPr/>
        </p:nvSpPr>
        <p:spPr>
          <a:xfrm>
            <a:off x="457199" y="822958"/>
            <a:ext cx="8289235" cy="397764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470F54C-D583-3B80-D19B-9AC010F0A0E0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9774734-8223-B083-31B9-AEC5F5F63457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78B9A2C-5246-8F47-81F8-BB444447C909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3925A74-2979-57E0-1863-F674E422333C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1D432C-5A6A-3A64-FD9D-0D3CB2A3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" y="1084436"/>
            <a:ext cx="3624698" cy="3454684"/>
          </a:xfrm>
          <a:prstGeom prst="rect">
            <a:avLst/>
          </a:prstGeom>
        </p:spPr>
      </p:pic>
      <p:pic>
        <p:nvPicPr>
          <p:cNvPr id="14" name="Picture 13" descr="A group of graphs showing different types of graphs&#10;&#10;AI-generated content may be incorrect.">
            <a:extLst>
              <a:ext uri="{FF2B5EF4-FFF2-40B4-BE49-F238E27FC236}">
                <a16:creationId xmlns:a16="http://schemas.microsoft.com/office/drawing/2014/main" id="{44E9A991-BA9F-F292-0486-95B5AB601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554" y="1084436"/>
            <a:ext cx="4320246" cy="345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C6C60-C560-A7E9-B1EF-418881C77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591494-5986-81AB-7E00-0058AF01E0EA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MLP Model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C09BFFE-B63E-AE02-59C7-59CC20A1DB12}"/>
              </a:ext>
            </a:extLst>
          </p:cNvPr>
          <p:cNvSpPr/>
          <p:nvPr/>
        </p:nvSpPr>
        <p:spPr>
          <a:xfrm>
            <a:off x="457199" y="822958"/>
            <a:ext cx="8289235" cy="397764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r>
              <a:rPr lang="en-IN" sz="1000" b="1" dirty="0"/>
              <a:t>Architecture (5 Layers)</a:t>
            </a:r>
          </a:p>
          <a:p>
            <a:r>
              <a:rPr lang="en-IN" sz="1000" b="1" dirty="0"/>
              <a:t>1. Input Layer</a:t>
            </a:r>
            <a:r>
              <a:rPr lang="en-IN" sz="1000" dirty="0"/>
              <a:t> → Receives all 21+ features (temp, humidity, lags, time, etc.)</a:t>
            </a:r>
          </a:p>
          <a:p>
            <a:r>
              <a:rPr lang="en-IN" sz="1000" b="1" dirty="0"/>
              <a:t>2. Hidden Layers</a:t>
            </a:r>
            <a:r>
              <a:rPr lang="en-IN" sz="1000" dirty="0"/>
              <a:t> → Artificial neurons process information</a:t>
            </a:r>
          </a:p>
          <a:p>
            <a:r>
              <a:rPr lang="en-IN" sz="1000" dirty="0"/>
              <a:t>Each neuron: Takes inputs × weights → Sums → Applies </a:t>
            </a:r>
            <a:r>
              <a:rPr lang="en-IN" sz="1000" dirty="0" err="1"/>
              <a:t>ReLU</a:t>
            </a:r>
            <a:r>
              <a:rPr lang="en-IN" sz="1000" dirty="0"/>
              <a:t> activation</a:t>
            </a:r>
          </a:p>
          <a:p>
            <a:r>
              <a:rPr lang="en-IN" sz="1000" b="1" dirty="0"/>
              <a:t>3. </a:t>
            </a:r>
            <a:r>
              <a:rPr lang="en-IN" sz="1000" b="1" dirty="0" err="1"/>
              <a:t>ReLU</a:t>
            </a:r>
            <a:r>
              <a:rPr lang="en-IN" sz="1000" b="1" dirty="0"/>
              <a:t> Activation</a:t>
            </a:r>
            <a:r>
              <a:rPr lang="en-IN" sz="1000" dirty="0"/>
              <a:t> → max(0, x)</a:t>
            </a:r>
          </a:p>
          <a:p>
            <a:r>
              <a:rPr lang="en-IN" sz="1000" dirty="0"/>
              <a:t>Negative → 0 | Positive → x</a:t>
            </a:r>
          </a:p>
          <a:p>
            <a:r>
              <a:rPr lang="en-IN" sz="1000" dirty="0"/>
              <a:t>Introduces non-linearity for complex pattern learning</a:t>
            </a:r>
          </a:p>
          <a:p>
            <a:r>
              <a:rPr lang="en-IN" sz="1000" b="1" dirty="0"/>
              <a:t>4. Output Layer</a:t>
            </a:r>
            <a:r>
              <a:rPr lang="en-IN" sz="1000" dirty="0"/>
              <a:t> → Single neuron outputs predicted load</a:t>
            </a:r>
          </a:p>
          <a:p>
            <a:r>
              <a:rPr lang="en-IN" sz="1000" b="1" dirty="0"/>
              <a:t>5. Learning (Backpropagation)</a:t>
            </a:r>
            <a:r>
              <a:rPr lang="en-IN" sz="1000" dirty="0"/>
              <a:t> → Adjust weights to reduce error, repeat thousands of times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B61F679-9A91-9700-DCA2-8C8283B054DC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593309C-80C0-8201-5056-3542CB0E0529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2860B4F-AFED-6300-ACFE-DBDD48DC24B3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B590D71-DE08-8E8D-ADFD-FE8207963999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7CA1DF-7BD4-877C-D271-C711329ED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574815"/>
              </p:ext>
            </p:extLst>
          </p:nvPr>
        </p:nvGraphicFramePr>
        <p:xfrm>
          <a:off x="636104" y="2482421"/>
          <a:ext cx="7843876" cy="209862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960969">
                  <a:extLst>
                    <a:ext uri="{9D8B030D-6E8A-4147-A177-3AD203B41FA5}">
                      <a16:colId xmlns:a16="http://schemas.microsoft.com/office/drawing/2014/main" val="3487639897"/>
                    </a:ext>
                  </a:extLst>
                </a:gridCol>
                <a:gridCol w="1960969">
                  <a:extLst>
                    <a:ext uri="{9D8B030D-6E8A-4147-A177-3AD203B41FA5}">
                      <a16:colId xmlns:a16="http://schemas.microsoft.com/office/drawing/2014/main" val="3900100909"/>
                    </a:ext>
                  </a:extLst>
                </a:gridCol>
                <a:gridCol w="1960969">
                  <a:extLst>
                    <a:ext uri="{9D8B030D-6E8A-4147-A177-3AD203B41FA5}">
                      <a16:colId xmlns:a16="http://schemas.microsoft.com/office/drawing/2014/main" val="3709081470"/>
                    </a:ext>
                  </a:extLst>
                </a:gridCol>
                <a:gridCol w="1960969">
                  <a:extLst>
                    <a:ext uri="{9D8B030D-6E8A-4147-A177-3AD203B41FA5}">
                      <a16:colId xmlns:a16="http://schemas.microsoft.com/office/drawing/2014/main" val="2287287376"/>
                    </a:ext>
                  </a:extLst>
                </a:gridCol>
              </a:tblGrid>
              <a:tr h="230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Config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Hidden Layers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Regularization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Purpose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3534228299"/>
                  </a:ext>
                </a:extLst>
              </a:tr>
              <a:tr h="403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endParaRPr lang="en-IN" sz="10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[64]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0.001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Fast, simple, may underfit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590743572"/>
                  </a:ext>
                </a:extLst>
              </a:tr>
              <a:tr h="403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Medium</a:t>
                      </a:r>
                      <a:endParaRPr lang="en-IN" sz="10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[128, 64]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0.001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Balanced, often best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456421031"/>
                  </a:ext>
                </a:extLst>
              </a:tr>
              <a:tr h="403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Large</a:t>
                      </a:r>
                      <a:endParaRPr lang="en-IN" sz="10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[256, 128]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0.001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High capacity, overfitting risk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1988979576"/>
                  </a:ext>
                </a:extLst>
              </a:tr>
              <a:tr h="403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Deep</a:t>
                      </a:r>
                      <a:endParaRPr lang="en-IN" sz="10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[128, 64, 32]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0.001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Hierarchical patterns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1797792737"/>
                  </a:ext>
                </a:extLst>
              </a:tr>
              <a:tr h="230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Medium-Low Reg</a:t>
                      </a:r>
                      <a:endParaRPr lang="en-IN" sz="10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[128, 64]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0.0001</a:t>
                      </a:r>
                    </a:p>
                  </a:txBody>
                  <a:tcPr marL="90620" marR="90620" marT="45310" marB="4531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More flexibility</a:t>
                      </a:r>
                    </a:p>
                  </a:txBody>
                  <a:tcPr marL="90620" marR="90620" marT="45310" marB="45310" anchor="ctr"/>
                </a:tc>
                <a:extLst>
                  <a:ext uri="{0D108BD9-81ED-4DB2-BD59-A6C34878D82A}">
                    <a16:rowId xmlns:a16="http://schemas.microsoft.com/office/drawing/2014/main" val="400206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02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55CE1-313C-1B1B-20C1-0E17A399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37662B-CA16-5CC5-D9D4-DB9D1C87E897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MLP Model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373E238-65FC-7622-E357-C7A4DB6CDBB7}"/>
              </a:ext>
            </a:extLst>
          </p:cNvPr>
          <p:cNvSpPr/>
          <p:nvPr/>
        </p:nvSpPr>
        <p:spPr>
          <a:xfrm>
            <a:off x="457199" y="822958"/>
            <a:ext cx="8289235" cy="3977641"/>
          </a:xfrm>
          <a:prstGeom prst="roundRect">
            <a:avLst>
              <a:gd name="adj" fmla="val 5000"/>
            </a:avLst>
          </a:prstGeom>
          <a:solidFill>
            <a:srgbClr val="F2EDE7"/>
          </a:solidFill>
          <a:ln w="12700">
            <a:solidFill>
              <a:srgbClr val="C495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C178699-243B-0987-D242-6B3F5233C011}"/>
              </a:ext>
            </a:extLst>
          </p:cNvPr>
          <p:cNvSpPr/>
          <p:nvPr/>
        </p:nvSpPr>
        <p:spPr>
          <a:xfrm>
            <a:off x="548640" y="1156679"/>
            <a:ext cx="7959256" cy="26113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9D5C64C-D0E1-B1B3-E4D9-B7FC898926B6}"/>
              </a:ext>
            </a:extLst>
          </p:cNvPr>
          <p:cNvSpPr/>
          <p:nvPr/>
        </p:nvSpPr>
        <p:spPr>
          <a:xfrm>
            <a:off x="4846320" y="1586517"/>
            <a:ext cx="37490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EBB04CB-FA66-37F3-EDCA-3939C7F70C5C}"/>
              </a:ext>
            </a:extLst>
          </p:cNvPr>
          <p:cNvSpPr/>
          <p:nvPr/>
        </p:nvSpPr>
        <p:spPr>
          <a:xfrm>
            <a:off x="457200" y="3859436"/>
            <a:ext cx="8686800" cy="6187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32ACCBC-4AAD-DDD0-E882-02E608325E0D}"/>
              </a:ext>
            </a:extLst>
          </p:cNvPr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208F28-2A6E-54FE-EFAD-CE37982F0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46" y="976680"/>
            <a:ext cx="3766932" cy="352390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B8F139-B5B5-B90D-F6A4-86E46D5B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976679"/>
            <a:ext cx="3749040" cy="35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1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_Review_#_9Nov2025" id="{5050F56A-7AE2-0A46-A216-CE7DDB9765DB}" vid="{A89133A1-A8CF-694B-80C1-85ECF7E44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2501</Words>
  <Application>Microsoft Macintosh PowerPoint</Application>
  <PresentationFormat>On-screen Show (16:9)</PresentationFormat>
  <Paragraphs>281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fkGroteskNeue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Shubhranshu Sudeepta Panda</dc:creator>
  <cp:lastModifiedBy>Shubhranshu Sudeepta Panda</cp:lastModifiedBy>
  <cp:revision>5</cp:revision>
  <dcterms:created xsi:type="dcterms:W3CDTF">2025-11-09T04:42:53Z</dcterms:created>
  <dcterms:modified xsi:type="dcterms:W3CDTF">2025-11-09T09:54:09Z</dcterms:modified>
</cp:coreProperties>
</file>